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00" r:id="rId1"/>
  </p:sldMasterIdLst>
  <p:notesMasterIdLst>
    <p:notesMasterId r:id="rId23"/>
  </p:notesMasterIdLst>
  <p:sldIdLst>
    <p:sldId id="8958" r:id="rId2"/>
    <p:sldId id="8959" r:id="rId3"/>
    <p:sldId id="8960" r:id="rId4"/>
    <p:sldId id="567" r:id="rId5"/>
    <p:sldId id="499" r:id="rId6"/>
    <p:sldId id="8970" r:id="rId7"/>
    <p:sldId id="8942" r:id="rId8"/>
    <p:sldId id="8961" r:id="rId9"/>
    <p:sldId id="8969" r:id="rId10"/>
    <p:sldId id="8972" r:id="rId11"/>
    <p:sldId id="8973" r:id="rId12"/>
    <p:sldId id="8974" r:id="rId13"/>
    <p:sldId id="8978" r:id="rId14"/>
    <p:sldId id="8962" r:id="rId15"/>
    <p:sldId id="8971" r:id="rId16"/>
    <p:sldId id="8975" r:id="rId17"/>
    <p:sldId id="8976" r:id="rId18"/>
    <p:sldId id="8977" r:id="rId19"/>
    <p:sldId id="8967" r:id="rId20"/>
    <p:sldId id="500" r:id="rId21"/>
    <p:sldId id="568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1pPr>
    <a:lvl2pPr marL="457167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2pPr>
    <a:lvl3pPr marL="914332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3pPr>
    <a:lvl4pPr marL="1371498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4pPr>
    <a:lvl5pPr marL="1828664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5pPr>
    <a:lvl6pPr marL="228583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6pPr>
    <a:lvl7pPr marL="2742994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7pPr>
    <a:lvl8pPr marL="320016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8pPr>
    <a:lvl9pPr marL="3657327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787" userDrawn="1">
          <p15:clr>
            <a:srgbClr val="A4A3A4"/>
          </p15:clr>
        </p15:guide>
        <p15:guide id="2" pos="644" userDrawn="1">
          <p15:clr>
            <a:srgbClr val="A4A3A4"/>
          </p15:clr>
        </p15:guide>
        <p15:guide id="3" pos="9596" userDrawn="1">
          <p15:clr>
            <a:srgbClr val="A4A3A4"/>
          </p15:clr>
        </p15:guide>
        <p15:guide id="4" orient="horz" pos="4876" userDrawn="1">
          <p15:clr>
            <a:srgbClr val="A4A3A4"/>
          </p15:clr>
        </p15:guide>
        <p15:guide id="5" orient="horz" pos="1368" userDrawn="1">
          <p15:clr>
            <a:srgbClr val="A4A3A4"/>
          </p15:clr>
        </p15:guide>
        <p15:guide id="6" orient="horz" pos="278" userDrawn="1">
          <p15:clr>
            <a:srgbClr val="A4A3A4"/>
          </p15:clr>
        </p15:guide>
        <p15:guide id="7" orient="horz" pos="5480" userDrawn="1">
          <p15:clr>
            <a:srgbClr val="A4A3A4"/>
          </p15:clr>
        </p15:guide>
        <p15:guide id="8" pos="5120" userDrawn="1">
          <p15:clr>
            <a:srgbClr val="A4A3A4"/>
          </p15:clr>
        </p15:guide>
        <p15:guide id="9" orient="horz" pos="2659" userDrawn="1">
          <p15:clr>
            <a:srgbClr val="A4A3A4"/>
          </p15:clr>
        </p15:guide>
        <p15:guide id="11" orient="horz" pos="1933" userDrawn="1">
          <p15:clr>
            <a:srgbClr val="A4A3A4"/>
          </p15:clr>
        </p15:guide>
        <p15:guide id="12" orient="horz" pos="2840" userDrawn="1">
          <p15:clr>
            <a:srgbClr val="A4A3A4"/>
          </p15:clr>
        </p15:guide>
        <p15:guide id="13" orient="horz" pos="3657" userDrawn="1">
          <p15:clr>
            <a:srgbClr val="A4A3A4"/>
          </p15:clr>
        </p15:guide>
        <p15:guide id="14" orient="horz" pos="1049" userDrawn="1">
          <p15:clr>
            <a:srgbClr val="A4A3A4"/>
          </p15:clr>
        </p15:guide>
        <p15:guide id="15" orient="horz" pos="4111" userDrawn="1">
          <p15:clr>
            <a:srgbClr val="A4A3A4"/>
          </p15:clr>
        </p15:guide>
        <p15:guide id="16" orient="horz" userDrawn="1">
          <p15:clr>
            <a:srgbClr val="A4A3A4"/>
          </p15:clr>
        </p15:guide>
        <p15:guide id="17" orient="horz" pos="2931" userDrawn="1">
          <p15:clr>
            <a:srgbClr val="A4A3A4"/>
          </p15:clr>
        </p15:guide>
        <p15:guide id="18" pos="483" userDrawn="1">
          <p15:clr>
            <a:srgbClr val="A4A3A4"/>
          </p15:clr>
        </p15:guide>
        <p15:guide id="19" pos="7197" userDrawn="1">
          <p15:clr>
            <a:srgbClr val="A4A3A4"/>
          </p15:clr>
        </p15:guide>
        <p15:guide id="20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3E34"/>
    <a:srgbClr val="EEE9D9"/>
    <a:srgbClr val="D51523"/>
    <a:srgbClr val="E80013"/>
    <a:srgbClr val="ED0012"/>
    <a:srgbClr val="46CEAE"/>
    <a:srgbClr val="202A36"/>
    <a:srgbClr val="0E96C6"/>
    <a:srgbClr val="57C6CF"/>
    <a:srgbClr val="568D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76" autoAdjust="0"/>
    <p:restoredTop sz="86034" autoAdjust="0"/>
  </p:normalViewPr>
  <p:slideViewPr>
    <p:cSldViewPr snapToGrid="0" showGuides="1">
      <p:cViewPr>
        <p:scale>
          <a:sx n="64" d="100"/>
          <a:sy n="64" d="100"/>
        </p:scale>
        <p:origin x="-750" y="72"/>
      </p:cViewPr>
      <p:guideLst>
        <p:guide orient="horz" pos="3787"/>
        <p:guide orient="horz" pos="4876"/>
        <p:guide orient="horz" pos="1368"/>
        <p:guide orient="horz" pos="278"/>
        <p:guide orient="horz" pos="5480"/>
        <p:guide orient="horz" pos="2659"/>
        <p:guide orient="horz" pos="1933"/>
        <p:guide orient="horz" pos="2840"/>
        <p:guide orient="horz" pos="3657"/>
        <p:guide orient="horz" pos="1049"/>
        <p:guide orient="horz" pos="4111"/>
        <p:guide orient="horz"/>
        <p:guide orient="horz" pos="2931"/>
        <p:guide pos="644"/>
        <p:guide pos="9596"/>
        <p:guide pos="5120"/>
        <p:guide pos="483"/>
        <p:guide pos="719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A699EB-6B6F-4303-84E5-698CBBF28AE0}" type="datetimeFigureOut">
              <a:rPr lang="zh-CN" altLang="en-US" smtClean="0"/>
              <a:t>2023-10-14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1D5E53-1996-4A18-8378-BCF5C8046D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65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67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32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98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64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30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94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60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27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2987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7793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2987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2987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7793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981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9DEA7A43-474B-4DB5-9831-2CF65A1892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" r="1578"/>
          <a:stretch/>
        </p:blipFill>
        <p:spPr>
          <a:xfrm>
            <a:off x="2009218" y="923925"/>
            <a:ext cx="2656877" cy="5176962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2565779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84A5DEA3-EC09-4F56-AA6E-1CA2D6A02A75}"/>
              </a:ext>
            </a:extLst>
          </p:cNvPr>
          <p:cNvSpPr/>
          <p:nvPr userDrawn="1"/>
        </p:nvSpPr>
        <p:spPr>
          <a:xfrm>
            <a:off x="842328" y="869325"/>
            <a:ext cx="615553" cy="511935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大学生劳动教育（附微课视频）</a:t>
            </a:r>
          </a:p>
        </p:txBody>
      </p:sp>
      <p:pic>
        <p:nvPicPr>
          <p:cNvPr id="7" name="图片 6" descr="图片包含 游戏机, 装饰品, 伞, 树&#10;&#10;描述已自动生成">
            <a:extLst>
              <a:ext uri="{FF2B5EF4-FFF2-40B4-BE49-F238E27FC236}">
                <a16:creationId xmlns="" xmlns:a16="http://schemas.microsoft.com/office/drawing/2014/main" id="{80095823-60F0-4A84-8120-9BD096DADD6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AE4B17D2-24A9-456A-8C4A-A9FD9C4C784E}"/>
              </a:ext>
            </a:extLst>
          </p:cNvPr>
          <p:cNvSpPr/>
          <p:nvPr userDrawn="1"/>
        </p:nvSpPr>
        <p:spPr>
          <a:xfrm>
            <a:off x="537210" y="611505"/>
            <a:ext cx="11338560" cy="5634990"/>
          </a:xfrm>
          <a:prstGeom prst="rect">
            <a:avLst/>
          </a:prstGeom>
          <a:solidFill>
            <a:srgbClr val="FBF2E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4" name="图片 13" descr="卡通人物&#10;&#10;描述已自动生成">
            <a:extLst>
              <a:ext uri="{FF2B5EF4-FFF2-40B4-BE49-F238E27FC236}">
                <a16:creationId xmlns="" xmlns:a16="http://schemas.microsoft.com/office/drawing/2014/main" id="{B2DF28A5-E192-49A9-9DD3-17E42F72D9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" t="20962" r="16150" b="11338"/>
          <a:stretch/>
        </p:blipFill>
        <p:spPr>
          <a:xfrm flipH="1">
            <a:off x="-145458" y="1777214"/>
            <a:ext cx="5714700" cy="4775034"/>
          </a:xfrm>
          <a:prstGeom prst="rect">
            <a:avLst/>
          </a:prstGeom>
        </p:spPr>
      </p:pic>
      <p:pic>
        <p:nvPicPr>
          <p:cNvPr id="15" name="图片 14" descr="图片包含 游戏机, 钟表&#10;&#10;描述已自动生成">
            <a:extLst>
              <a:ext uri="{FF2B5EF4-FFF2-40B4-BE49-F238E27FC236}">
                <a16:creationId xmlns="" xmlns:a16="http://schemas.microsoft.com/office/drawing/2014/main" id="{16247A78-7DDE-4D7D-A4F8-5773AA5393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13" r="28581" b="50000"/>
          <a:stretch/>
        </p:blipFill>
        <p:spPr>
          <a:xfrm>
            <a:off x="3126781" y="146749"/>
            <a:ext cx="6126692" cy="2697290"/>
          </a:xfrm>
          <a:prstGeom prst="rect">
            <a:avLst/>
          </a:prstGeom>
        </p:spPr>
      </p:pic>
      <p:pic>
        <p:nvPicPr>
          <p:cNvPr id="21" name="悠扬婉转充满希望的钢琴节奏背景乐_1分38秒">
            <a:hlinkClick r:id="" action="ppaction://media"/>
            <a:extLst>
              <a:ext uri="{FF2B5EF4-FFF2-40B4-BE49-F238E27FC236}">
                <a16:creationId xmlns="" xmlns:a16="http://schemas.microsoft.com/office/drawing/2014/main" id="{32ACA044-06B9-49A8-9923-105377D47C5B}"/>
              </a:ext>
            </a:extLst>
          </p:cNvPr>
          <p:cNvPicPr>
            <a:picLocks noChangeAspect="1"/>
          </p:cNvPicPr>
          <p:nvPr userDrawn="1"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0" out="500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793115" y="-80138"/>
            <a:ext cx="487363" cy="487363"/>
          </a:xfrm>
          <a:prstGeom prst="rect">
            <a:avLst/>
          </a:prstGeom>
        </p:spPr>
      </p:pic>
      <p:pic>
        <p:nvPicPr>
          <p:cNvPr id="22" name="图片 21" descr="图片包含 游戏机, 钟表&#10;&#10;描述已自动生成">
            <a:extLst>
              <a:ext uri="{FF2B5EF4-FFF2-40B4-BE49-F238E27FC236}">
                <a16:creationId xmlns="" xmlns:a16="http://schemas.microsoft.com/office/drawing/2014/main" id="{613B75DB-EE6B-42F5-BCFF-732786ED72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13" r="28581" b="50000"/>
          <a:stretch/>
        </p:blipFill>
        <p:spPr>
          <a:xfrm>
            <a:off x="4944151" y="146749"/>
            <a:ext cx="6126692" cy="2697290"/>
          </a:xfrm>
          <a:prstGeom prst="rect">
            <a:avLst/>
          </a:prstGeom>
        </p:spPr>
      </p:pic>
      <p:sp>
        <p:nvSpPr>
          <p:cNvPr id="16" name="TextBox 6">
            <a:extLst>
              <a:ext uri="{FF2B5EF4-FFF2-40B4-BE49-F238E27FC236}">
                <a16:creationId xmlns="" xmlns:a16="http://schemas.microsoft.com/office/drawing/2014/main" id="{3861DC1E-7662-4E0C-9FCC-DEAE96CC6A98}"/>
              </a:ext>
            </a:extLst>
          </p:cNvPr>
          <p:cNvSpPr txBox="1"/>
          <p:nvPr userDrawn="1"/>
        </p:nvSpPr>
        <p:spPr>
          <a:xfrm>
            <a:off x="3856688" y="971518"/>
            <a:ext cx="62360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spc="-300" dirty="0" smtClean="0">
                <a:solidFill>
                  <a:srgbClr val="FBF2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劳动</a:t>
            </a:r>
            <a:r>
              <a:rPr lang="zh-CN" altLang="en-US" sz="4800" spc="-300" dirty="0">
                <a:solidFill>
                  <a:srgbClr val="FBF2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教育</a:t>
            </a:r>
          </a:p>
        </p:txBody>
      </p:sp>
    </p:spTree>
    <p:extLst>
      <p:ext uri="{BB962C8B-B14F-4D97-AF65-F5344CB8AC3E}">
        <p14:creationId xmlns:p14="http://schemas.microsoft.com/office/powerpoint/2010/main" val="1055551027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numSld="999" showWhenStopped="0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游戏机, 装饰品, 伞, 树&#10;&#10;描述已自动生成">
            <a:extLst>
              <a:ext uri="{FF2B5EF4-FFF2-40B4-BE49-F238E27FC236}">
                <a16:creationId xmlns="" xmlns:a16="http://schemas.microsoft.com/office/drawing/2014/main" id="{D72B56AD-572D-4398-B549-14DD992286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9AB26FE-AD44-4E97-8F9A-6A180288A9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5" b="3820"/>
          <a:stretch/>
        </p:blipFill>
        <p:spPr>
          <a:xfrm rot="5400000">
            <a:off x="3352325" y="-2217894"/>
            <a:ext cx="5708332" cy="11338561"/>
          </a:xfrm>
          <a:prstGeom prst="rect">
            <a:avLst/>
          </a:prstGeom>
        </p:spPr>
      </p:pic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FE81DB82-4EEC-4490-A7B8-15162017D2A2}"/>
              </a:ext>
            </a:extLst>
          </p:cNvPr>
          <p:cNvSpPr/>
          <p:nvPr userDrawn="1"/>
        </p:nvSpPr>
        <p:spPr>
          <a:xfrm>
            <a:off x="240032" y="342901"/>
            <a:ext cx="11654790" cy="6248400"/>
          </a:xfrm>
          <a:prstGeom prst="roundRect">
            <a:avLst>
              <a:gd name="adj" fmla="val 16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>
            <a:extLst>
              <a:ext uri="{FF2B5EF4-FFF2-40B4-BE49-F238E27FC236}">
                <a16:creationId xmlns="" xmlns:a16="http://schemas.microsoft.com/office/drawing/2014/main" id="{3F99BAB4-8A0C-4D28-9ADA-EC5052CBC828}"/>
              </a:ext>
            </a:extLst>
          </p:cNvPr>
          <p:cNvSpPr/>
          <p:nvPr userDrawn="1"/>
        </p:nvSpPr>
        <p:spPr>
          <a:xfrm rot="5400000">
            <a:off x="11908046" y="666187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>
            <a:extLst>
              <a:ext uri="{FF2B5EF4-FFF2-40B4-BE49-F238E27FC236}">
                <a16:creationId xmlns="" xmlns:a16="http://schemas.microsoft.com/office/drawing/2014/main" id="{5618E453-BD18-41E2-A648-E7C62F8E6971}"/>
              </a:ext>
            </a:extLst>
          </p:cNvPr>
          <p:cNvSpPr/>
          <p:nvPr userDrawn="1"/>
        </p:nvSpPr>
        <p:spPr>
          <a:xfrm rot="16200000">
            <a:off x="11315925" y="666520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B32B19AE-088B-4763-AFF9-B7E258E160A5}"/>
              </a:ext>
            </a:extLst>
          </p:cNvPr>
          <p:cNvSpPr/>
          <p:nvPr userDrawn="1"/>
        </p:nvSpPr>
        <p:spPr>
          <a:xfrm>
            <a:off x="11519387" y="6594993"/>
            <a:ext cx="402674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fontAlgn="ctr"/>
            <a:fld id="{170C0C04-E408-48A9-82A4-3716296300DE}" type="slidenum">
              <a:rPr lang="zh-CN" altLang="en-US" sz="14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fontAlgn="ctr"/>
              <a:t>‹#›</a:t>
            </a:fld>
            <a:endParaRPr lang="zh-CN" altLang="en-US" sz="1800" kern="0" dirty="0">
              <a:solidFill>
                <a:schemeClr val="bg1"/>
              </a:solidFill>
              <a:latin typeface="+mn-lt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88556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摘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图片包含 游戏机, 装饰品, 伞, 树&#10;&#10;描述已自动生成">
            <a:extLst>
              <a:ext uri="{FF2B5EF4-FFF2-40B4-BE49-F238E27FC236}">
                <a16:creationId xmlns="" xmlns:a16="http://schemas.microsoft.com/office/drawing/2014/main" id="{DB6C595D-54E7-439B-9022-1B4B7D9039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88FF1E3E-C96D-499A-93C3-161D90D31C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5" b="3820"/>
          <a:stretch/>
        </p:blipFill>
        <p:spPr>
          <a:xfrm rot="5400000">
            <a:off x="3352325" y="-2217894"/>
            <a:ext cx="5708332" cy="11338561"/>
          </a:xfrm>
          <a:prstGeom prst="rect">
            <a:avLst/>
          </a:prstGeom>
        </p:spPr>
      </p:pic>
      <p:sp>
        <p:nvSpPr>
          <p:cNvPr id="22" name="矩形: 圆角 21">
            <a:extLst>
              <a:ext uri="{FF2B5EF4-FFF2-40B4-BE49-F238E27FC236}">
                <a16:creationId xmlns="" xmlns:a16="http://schemas.microsoft.com/office/drawing/2014/main" id="{1A64E82C-E9FD-4AA0-BFC7-243C5F82CBF5}"/>
              </a:ext>
            </a:extLst>
          </p:cNvPr>
          <p:cNvSpPr/>
          <p:nvPr userDrawn="1"/>
        </p:nvSpPr>
        <p:spPr>
          <a:xfrm>
            <a:off x="240032" y="342901"/>
            <a:ext cx="11654790" cy="6248400"/>
          </a:xfrm>
          <a:prstGeom prst="roundRect">
            <a:avLst>
              <a:gd name="adj" fmla="val 16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5400000">
            <a:off x="11908046" y="666187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 userDrawn="1"/>
        </p:nvSpPr>
        <p:spPr>
          <a:xfrm rot="16200000">
            <a:off x="11315925" y="666520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11519387" y="6594993"/>
            <a:ext cx="402674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fontAlgn="ctr"/>
            <a:fld id="{170C0C04-E408-48A9-82A4-3716296300DE}" type="slidenum">
              <a:rPr lang="zh-CN" altLang="en-US" sz="14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fontAlgn="ctr"/>
              <a:t>‹#›</a:t>
            </a:fld>
            <a:endParaRPr lang="zh-CN" altLang="en-US" sz="1800" kern="0" dirty="0">
              <a:solidFill>
                <a:schemeClr val="bg1"/>
              </a:solidFill>
              <a:latin typeface="+mn-lt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95029284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C94AB55-AF95-4F74-8C95-6AAA7796A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3CC79933-985C-44CD-825F-4EF4AAF65F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3F53D34-EEBA-4801-9976-D586D79BD5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B12916-0A19-458E-B4F7-782BB6875D4D}" type="datetimeFigureOut">
              <a:rPr lang="zh-CN" altLang="en-US" smtClean="0"/>
              <a:t>2023-10-14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140BF62D-0E7B-4D36-A07F-96A913849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2996DF1-92F0-4048-8D4C-46EBBFE81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F397D1-B2D8-4B45-B9BD-7AC9F98BC2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198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9475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6108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8309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07" r:id="rId2"/>
    <p:sldLayoutId id="2147483757" r:id="rId3"/>
    <p:sldLayoutId id="2147483766" r:id="rId4"/>
    <p:sldLayoutId id="2147483767" r:id="rId5"/>
    <p:sldLayoutId id="2147483768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84">
            <a:extLst>
              <a:ext uri="{FF2B5EF4-FFF2-40B4-BE49-F238E27FC236}">
                <a16:creationId xmlns="" xmlns:a16="http://schemas.microsoft.com/office/drawing/2014/main" id="{D8ABC501-0137-4E4E-947E-BC8757AEEF54}"/>
              </a:ext>
            </a:extLst>
          </p:cNvPr>
          <p:cNvSpPr txBox="1"/>
          <p:nvPr/>
        </p:nvSpPr>
        <p:spPr>
          <a:xfrm>
            <a:off x="4139409" y="2491715"/>
            <a:ext cx="6980833" cy="135421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项目</a:t>
            </a:r>
            <a:r>
              <a:rPr lang="zh-CN" altLang="en-US" sz="4800" b="1" dirty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二</a:t>
            </a:r>
            <a:r>
              <a:rPr lang="zh-CN" altLang="en-US" sz="4800" b="1" dirty="0" smtClean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 劳动安全</a:t>
            </a:r>
            <a:r>
              <a:rPr lang="zh-CN" altLang="en-US" sz="4800" b="1" dirty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　</a:t>
            </a:r>
            <a:endParaRPr lang="en-US" altLang="zh-CN" sz="4800" b="1" dirty="0" smtClean="0">
              <a:solidFill>
                <a:srgbClr val="E53437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4000" b="1" dirty="0" smtClean="0">
                <a:solidFill>
                  <a:srgbClr val="E53437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任务二 烹饪安全</a:t>
            </a:r>
            <a:endParaRPr lang="zh-CN" altLang="en-US" sz="4000" b="1" dirty="0">
              <a:solidFill>
                <a:srgbClr val="E53437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0099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8536" y="299800"/>
            <a:ext cx="2023673" cy="2023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087823" y="72443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  <a:sym typeface="Calibri" pitchFamily="34" charset="0"/>
              </a:rPr>
              <a:t>防止烫伤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  <a:sym typeface="Calibri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4360" y="1573965"/>
            <a:ext cx="10063397" cy="4602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）确保设备在安全温度。接触烹调设备应预接触，确认不烫手才能直接使用或清洗。撤下的热烫的铁锅、烤盘等要及时进行降温处理。 </a:t>
            </a:r>
          </a:p>
          <a:p>
            <a:pPr>
              <a:lnSpc>
                <a:spcPct val="20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）做好操作准备，有计划地操作，尤其在移动热油、热锅时要事先准备搁放地点。</a:t>
            </a:r>
          </a:p>
          <a:p>
            <a:pPr>
              <a:lnSpc>
                <a:spcPct val="20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）防止蒸汽和热油烫伤。打开锅盖应打开远离自己的一边，防止高温蒸汽烫伤；烹制菜肴要控制好油温和投料量，防止油溢出燃烧。</a:t>
            </a:r>
          </a:p>
          <a:p>
            <a:pPr>
              <a:lnSpc>
                <a:spcPct val="20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）注意油炸操作。需要油炸的食品应事先控干水分，防止热油溅出伤人。</a:t>
            </a:r>
          </a:p>
          <a:p>
            <a:pPr>
              <a:lnSpc>
                <a:spcPct val="20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）准备专用工具。不用围裙、毛巾、洗碗布来端锅；不能直接将手伸入烤箱等设备，需要用专有工具。</a:t>
            </a:r>
          </a:p>
        </p:txBody>
      </p:sp>
    </p:spTree>
    <p:extLst>
      <p:ext uri="{BB962C8B-B14F-4D97-AF65-F5344CB8AC3E}">
        <p14:creationId xmlns:p14="http://schemas.microsoft.com/office/powerpoint/2010/main" val="19851162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87823" y="72443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  <a:sym typeface="Calibri" pitchFamily="34" charset="0"/>
              </a:rPr>
              <a:t>防止刀伤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13121" y="1603948"/>
            <a:ext cx="8570328" cy="4114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）刀具妥善保管。刀具在使用完后应插入刀套或刀架内，不将刀具放在工作台边缘等危险地方，以防止震动跌落和意外划伤。</a:t>
            </a:r>
          </a:p>
          <a:p>
            <a:pPr>
              <a:lnSpc>
                <a:spcPct val="20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）保持刀具锋利。在实际工作中，不锋利的刀具更容易伤手。</a:t>
            </a:r>
          </a:p>
          <a:p>
            <a:pPr>
              <a:lnSpc>
                <a:spcPct val="20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）按安全操作规范使用。要充分掌握刀具的使用技巧，规范操作，拿刀走路不能晃动手臂，以免伤人。</a:t>
            </a:r>
          </a:p>
          <a:p>
            <a:pPr>
              <a:lnSpc>
                <a:spcPct val="20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）集中精力操作。精力不集中易对操作者造成伤害；谨慎进行刀具清洁。</a:t>
            </a:r>
          </a:p>
          <a:p>
            <a:pPr>
              <a:lnSpc>
                <a:spcPct val="20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）严禁用刀嬉戏。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3449" y="4540303"/>
            <a:ext cx="1724357" cy="1724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32409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87823" y="72443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  <a:sym typeface="Calibri" pitchFamily="34" charset="0"/>
              </a:rPr>
              <a:t>用电安全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  <a:sym typeface="Calibri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11285" y="1469037"/>
            <a:ext cx="7968848" cy="1154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）湿手不得接触电器及电器装置，以防触电。</a:t>
            </a:r>
          </a:p>
          <a:p>
            <a:pPr>
              <a:lnSpc>
                <a:spcPct val="20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）电器用完后应关掉开关并拔下插头，防止电器因长时间通电而损坏。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5174" y="3132645"/>
            <a:ext cx="4221069" cy="3362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39765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87823" y="72443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  <a:sym typeface="Calibri" pitchFamily="34" charset="0"/>
              </a:rPr>
              <a:t>食物安全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  <a:sym typeface="Calibri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11285" y="1469037"/>
            <a:ext cx="7730001" cy="3540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）食材选购，选择新鲜无异味的食材，避免使用过期、变质的食物。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）食材存储，将食材存储于干净、阴凉的地方，避免高温、潮湿。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）卫生清洁，保持厨房和操作区域的卫生清洁，确保无污染源。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）烹饪温度控制，在烹饪过程中控制好油温，避免过热或不均。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）烹饪时间，确保烹饪时间足够，使食材达到一定的熟度。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）在烹饪过程中需翻动食材，使其受热均匀。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85820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游戏机, 装饰品, 伞, 树&#10;&#10;描述已自动生成">
            <a:extLst>
              <a:ext uri="{FF2B5EF4-FFF2-40B4-BE49-F238E27FC236}">
                <a16:creationId xmlns="" xmlns:a16="http://schemas.microsoft.com/office/drawing/2014/main" id="{CEDC9F89-36E7-49D2-A79D-C88B5098C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43BFEB42-6FF8-4271-B968-1F00E3231EDF}"/>
              </a:ext>
            </a:extLst>
          </p:cNvPr>
          <p:cNvSpPr/>
          <p:nvPr/>
        </p:nvSpPr>
        <p:spPr>
          <a:xfrm>
            <a:off x="331470" y="354330"/>
            <a:ext cx="11521440" cy="6172200"/>
          </a:xfrm>
          <a:prstGeom prst="rect">
            <a:avLst/>
          </a:prstGeom>
          <a:solidFill>
            <a:srgbClr val="FBF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944340" y="1459450"/>
            <a:ext cx="4700529" cy="663125"/>
            <a:chOff x="5944340" y="1459450"/>
            <a:chExt cx="4700529" cy="663125"/>
          </a:xfrm>
        </p:grpSpPr>
        <p:sp>
          <p:nvSpPr>
            <p:cNvPr id="2" name="矩形: 圆角 1">
              <a:extLst>
                <a:ext uri="{FF2B5EF4-FFF2-40B4-BE49-F238E27FC236}">
                  <a16:creationId xmlns="" xmlns:a16="http://schemas.microsoft.com/office/drawing/2014/main" id="{C6113065-5A20-43EB-A46B-402D9FCB9102}"/>
                </a:ext>
              </a:extLst>
            </p:cNvPr>
            <p:cNvSpPr/>
            <p:nvPr/>
          </p:nvSpPr>
          <p:spPr>
            <a:xfrm>
              <a:off x="6330044" y="1489577"/>
              <a:ext cx="4314825" cy="573265"/>
            </a:xfrm>
            <a:prstGeom prst="roundRect">
              <a:avLst/>
            </a:prstGeom>
            <a:solidFill>
              <a:srgbClr val="E93E34"/>
            </a:solidFill>
            <a:ln>
              <a:solidFill>
                <a:srgbClr val="E93E34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6000"/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厨房安全问题有哪些</a:t>
              </a:r>
              <a:endParaRPr lang="zh-CN" altLang="zh-CN" sz="1400" kern="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944340" y="1459450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44340" y="2990124"/>
            <a:ext cx="4700529" cy="663125"/>
            <a:chOff x="5944340" y="2408121"/>
            <a:chExt cx="4700529" cy="663125"/>
          </a:xfrm>
        </p:grpSpPr>
        <p:sp>
          <p:nvSpPr>
            <p:cNvPr id="16" name="矩形: 圆角 15">
              <a:extLst>
                <a:ext uri="{FF2B5EF4-FFF2-40B4-BE49-F238E27FC236}">
                  <a16:creationId xmlns="" xmlns:a16="http://schemas.microsoft.com/office/drawing/2014/main" id="{46DF99EF-D972-474E-8B38-B9C442BBFD54}"/>
                </a:ext>
              </a:extLst>
            </p:cNvPr>
            <p:cNvSpPr/>
            <p:nvPr/>
          </p:nvSpPr>
          <p:spPr>
            <a:xfrm>
              <a:off x="6330044" y="2451602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6000"/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防范安全问题怎么做</a:t>
              </a:r>
              <a:endParaRPr lang="zh-CN" altLang="zh-CN" sz="1400" kern="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944340" y="24081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TextBox 59"/>
          <p:cNvSpPr txBox="1">
            <a:spLocks noChangeArrowheads="1"/>
          </p:cNvSpPr>
          <p:nvPr/>
        </p:nvSpPr>
        <p:spPr bwMode="auto">
          <a:xfrm>
            <a:off x="1534550" y="4673365"/>
            <a:ext cx="3312368" cy="9787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914377">
              <a:lnSpc>
                <a:spcPct val="120000"/>
              </a:lnSpc>
              <a:defRPr/>
            </a:pPr>
            <a:r>
              <a:rPr lang="zh-CN" altLang="en-US" sz="4800" b="1" kern="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en-US" altLang="zh-CN" sz="4000" b="1" kern="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kern="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| Contents</a:t>
            </a:r>
            <a:endParaRPr lang="en-US" altLang="ko-KR" sz="2800" kern="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="" xmlns:a16="http://schemas.microsoft.com/office/drawing/2014/main" id="{A121509D-B6BA-4E3F-A8EE-B3EAE8D1E2E9}"/>
              </a:ext>
            </a:extLst>
          </p:cNvPr>
          <p:cNvSpPr/>
          <p:nvPr/>
        </p:nvSpPr>
        <p:spPr>
          <a:xfrm>
            <a:off x="6330044" y="4549058"/>
            <a:ext cx="4314825" cy="57326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216000"/>
            <a:r>
              <a:rPr lang="zh-CN" altLang="en-US" sz="2000" b="1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应对安全问题这样做</a:t>
            </a:r>
            <a:endParaRPr lang="zh-CN" altLang="zh-CN" sz="2000" b="1" kern="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5106B76D-F745-4E5B-B8C4-BDB801B7DE55}"/>
              </a:ext>
            </a:extLst>
          </p:cNvPr>
          <p:cNvSpPr/>
          <p:nvPr/>
        </p:nvSpPr>
        <p:spPr>
          <a:xfrm>
            <a:off x="5944340" y="4520798"/>
            <a:ext cx="663125" cy="663125"/>
          </a:xfrm>
          <a:prstGeom prst="ellipse">
            <a:avLst/>
          </a:prstGeom>
          <a:solidFill>
            <a:schemeClr val="bg1"/>
          </a:solidFill>
          <a:ln w="19050">
            <a:solidFill>
              <a:srgbClr val="E93E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图片 20" descr="卡通人物&#10;&#10;描述已自动生成">
            <a:extLst>
              <a:ext uri="{FF2B5EF4-FFF2-40B4-BE49-F238E27FC236}">
                <a16:creationId xmlns="" xmlns:a16="http://schemas.microsoft.com/office/drawing/2014/main" id="{A3571D2D-AF85-4E82-8D1F-02921C6C0A9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7" r="14748" b="30974"/>
          <a:stretch/>
        </p:blipFill>
        <p:spPr>
          <a:xfrm>
            <a:off x="1534549" y="1347514"/>
            <a:ext cx="3312369" cy="3201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763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83089" y="493595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  <a:sym typeface="Calibri" pitchFamily="34" charset="0"/>
              </a:rPr>
              <a:t>厨房发生火灾的正确应对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65748" y="936159"/>
            <a:ext cx="10825423" cy="69880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）油锅起火。油锅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起火正确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的做法应该是先关火，避免因持续加温，火势加大，再从侧面慢慢盖上锅盖，盖灭火焰，切记不要试图移动锅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）面粉爆炸。当面粉倾倒扩散到空气中，达到一定浓度时，哪怕遇到一丝明火，都会引起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爆炸，切记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千万别在厨房有明火的地方倒面粉，以及淀粉、咖啡粉、奶粉等。</a:t>
            </a:r>
          </a:p>
          <a:p>
            <a:pPr>
              <a:lnSpc>
                <a:spcPct val="20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）燃气泄漏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。若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闻到煤气味，疑似燃气泄漏的话，应立即关闭燃气阀门和附近的火源，同时打开门窗进行通风，注意不要打开任何电器，包括手机。若煤气味强烈，则应立即外出打电话报警，并通知邻居疏散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）油污堆积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。家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中的抽油烟机长时间不清理，极易堆积厚厚的油污，一旦火遇上油，极易引发火灾。</a:t>
            </a:r>
          </a:p>
          <a:p>
            <a:pPr>
              <a:lnSpc>
                <a:spcPct val="20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）用火不离人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。无人照看的沸溢汤水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浇灭了火，泄漏的燃气可能引发火灾甚至爆炸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）厨房内禁止存放酒精、汽油等易燃危险物品，以免引起意外失火。</a:t>
            </a:r>
          </a:p>
          <a:p>
            <a:pPr>
              <a:lnSpc>
                <a:spcPct val="20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11890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83089" y="493595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  <a:sym typeface="Calibri" pitchFamily="34" charset="0"/>
              </a:rPr>
              <a:t>烫伤的应急处理方法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03186" y="955261"/>
            <a:ext cx="11326873" cy="5264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）被烫伤或烧伤后，如果伤情不重，应当立即用自来水冲洗或者用冷水浸泡烫伤处。如果家里有冰箱，也可以用自制的冰来冷敷烫伤、烧伤处。</a:t>
            </a:r>
          </a:p>
          <a:p>
            <a:pPr>
              <a:lnSpc>
                <a:spcPct val="20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）冷水冲泡或用冰冷敷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钟后，如果皮肤只有轻度红肿或只有小水疤，可以在烫伤或烧伤处涂点儿烫伤膏或清凉油。如果皮肤水泡较大，可以用消毒过的针把水泡刺破，待泡液流出后，涂上龙胆紫（紫药水），不用包扎，使伤处干燥、结痂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严重烫伤、烧伤，可按以下步骤救治：①尽快脱去伤者被烧或浸有热油等液体的衣服。在脱下烧、烫伤患者的内衣时，要注意保护患者的皮肤。遇到衣物和皮肤粘在一起不宜分开时，不要强行拉扯，可等医生处理。②迅速用冷水冲洗伤处。在冲洗时，应注意水流不能过急，以免造成新的伤害；如果是被生石灰烧伤，应先清除石灰粒，再冲洗。③迅速送医院治疗。</a:t>
            </a:r>
          </a:p>
        </p:txBody>
      </p:sp>
    </p:spTree>
    <p:extLst>
      <p:ext uri="{BB962C8B-B14F-4D97-AF65-F5344CB8AC3E}">
        <p14:creationId xmlns:p14="http://schemas.microsoft.com/office/powerpoint/2010/main" val="23315009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8510" y="1858781"/>
            <a:ext cx="6943811" cy="3944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83089" y="493595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  <a:sym typeface="Calibri" pitchFamily="34" charset="0"/>
              </a:rPr>
              <a:t>烫伤的应急</a:t>
            </a:r>
            <a:r>
              <a:rPr lang="zh-CN" alt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  <a:sym typeface="Calibri" pitchFamily="34" charset="0"/>
              </a:rPr>
              <a:t>处理步骤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06380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83089" y="493595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  <a:sym typeface="Calibri" pitchFamily="34" charset="0"/>
              </a:rPr>
              <a:t>刀伤的应急处理方法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09272" y="1154243"/>
            <a:ext cx="10028419" cy="5264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）严重刀伤的紧急处理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压迫止血法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止血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点指压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法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止血带止血法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）如果是小伤口，可以用清水或生理食盐水以伤口为中心环形向四周稍微冲洗，然后消毒，再用干净纱布包扎。当伤口结痂时就可以不用包扎了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9690" y="1982176"/>
            <a:ext cx="3578225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6273" y="3531368"/>
            <a:ext cx="2298700" cy="163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35524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3"/>
          <p:cNvSpPr>
            <a:spLocks noChangeArrowheads="1"/>
          </p:cNvSpPr>
          <p:nvPr/>
        </p:nvSpPr>
        <p:spPr bwMode="auto">
          <a:xfrm>
            <a:off x="1621831" y="4658650"/>
            <a:ext cx="9303145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视频：食物中毒的处理方法</a:t>
            </a:r>
            <a:endParaRPr lang="zh-CN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83089" y="493595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  <a:sym typeface="Calibri" pitchFamily="34" charset="0"/>
              </a:rPr>
              <a:t>食物中毒的处理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  <a:sym typeface="Calibri" pitchFamily="34" charset="0"/>
              </a:rPr>
              <a:t>方法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77057" y="1469035"/>
            <a:ext cx="9401933" cy="23909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）立即催吐，如果发生食物中毒，应立即催吐，以减少体内对有毒物质的吸收。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）喝牛奶或水，催吐过后，喝一杯牛奶或水，有助于稀释体内毒素，缓解症状。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）寻求医疗帮助，如果出现呕吐、腹泻、发热等严重症状，应尽快寻求医疗帮助。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）保留样本，如果怀疑食物中毒，可保留可能导致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中毒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食物样本，以便医生检测。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7962226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68642" y="1149341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  <a:sym typeface="Calibri" pitchFamily="34" charset="0"/>
              </a:rPr>
              <a:t>视频</a:t>
            </a:r>
            <a:r>
              <a:rPr lang="zh-CN" altLang="en-US" sz="2400" b="1" dirty="0" smtClean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  <a:sym typeface="Calibri" pitchFamily="34" charset="0"/>
              </a:rPr>
              <a:t>：厨房火灾事故</a:t>
            </a:r>
            <a:endParaRPr lang="zh-CN" altLang="en-US" sz="2400" b="1" dirty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  <a:sym typeface="Calibri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88563" y="2084188"/>
            <a:ext cx="812466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 smtClean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案例：</a:t>
            </a:r>
            <a:r>
              <a:rPr lang="en-US" altLang="zh-CN" sz="2400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2021</a:t>
            </a:r>
            <a:r>
              <a:rPr lang="zh-CN" altLang="en-US" sz="2400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年</a:t>
            </a:r>
            <a:r>
              <a:rPr lang="en-US" altLang="zh-CN" sz="2400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2</a:t>
            </a:r>
            <a:r>
              <a:rPr lang="zh-CN" altLang="en-US" sz="2400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月</a:t>
            </a:r>
            <a:r>
              <a:rPr lang="en-US" altLang="zh-CN" sz="2400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6</a:t>
            </a:r>
            <a:r>
              <a:rPr lang="zh-CN" altLang="en-US" sz="2400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日，宜春消防指战员接到报警，袁州区一小区的住户家厨房冒烟，消防队员到场后，明火已被物业管理人员扑灭，但厨房基本已被烧得面目全非。据事后调查分析，是户主在烹饪时操作不当引发火灾，没有正确有效地进行火灾的扑灭，最终导致大火。</a:t>
            </a:r>
          </a:p>
          <a:p>
            <a:endParaRPr lang="zh-CN" altLang="en-US" sz="2400" b="1" dirty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6007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1133475" y="668969"/>
            <a:ext cx="5542667" cy="55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劳动体验</a:t>
            </a:r>
            <a:r>
              <a:rPr lang="en-US" altLang="zh-CN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——</a:t>
            </a:r>
            <a:r>
              <a:rPr lang="zh-CN" altLang="en-U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做一做</a:t>
            </a:r>
            <a:endParaRPr lang="zh-CN" alt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8A99C6E1-BBA7-4289-A27E-CC68EC377721}"/>
              </a:ext>
            </a:extLst>
          </p:cNvPr>
          <p:cNvGrpSpPr/>
          <p:nvPr/>
        </p:nvGrpSpPr>
        <p:grpSpPr>
          <a:xfrm>
            <a:off x="1133475" y="29302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15" name="Freeform 5">
              <a:extLst>
                <a:ext uri="{FF2B5EF4-FFF2-40B4-BE49-F238E27FC236}">
                  <a16:creationId xmlns="" xmlns:a16="http://schemas.microsoft.com/office/drawing/2014/main" id="{1E6FB4F1-822C-483B-A09F-4D3320C60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">
              <a:extLst>
                <a:ext uri="{FF2B5EF4-FFF2-40B4-BE49-F238E27FC236}">
                  <a16:creationId xmlns="" xmlns:a16="http://schemas.microsoft.com/office/drawing/2014/main" id="{947AFD10-C796-43D2-AC63-5DDECBCEA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7">
              <a:extLst>
                <a:ext uri="{FF2B5EF4-FFF2-40B4-BE49-F238E27FC236}">
                  <a16:creationId xmlns="" xmlns:a16="http://schemas.microsoft.com/office/drawing/2014/main" id="{4FFC4983-0748-4C88-AB4E-3CBD219600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8">
              <a:extLst>
                <a:ext uri="{FF2B5EF4-FFF2-40B4-BE49-F238E27FC236}">
                  <a16:creationId xmlns="" xmlns:a16="http://schemas.microsoft.com/office/drawing/2014/main" id="{151307BB-137F-448D-BDDD-40CC6B18EA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9">
              <a:extLst>
                <a:ext uri="{FF2B5EF4-FFF2-40B4-BE49-F238E27FC236}">
                  <a16:creationId xmlns="" xmlns:a16="http://schemas.microsoft.com/office/drawing/2014/main" id="{A6127834-8BFE-4603-9794-AFBCD2B428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0">
              <a:extLst>
                <a:ext uri="{FF2B5EF4-FFF2-40B4-BE49-F238E27FC236}">
                  <a16:creationId xmlns="" xmlns:a16="http://schemas.microsoft.com/office/drawing/2014/main" id="{97696F95-87E6-4977-95AB-7C7A25958B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8E17EB21-CBE8-448F-9805-77CD01264BB0}"/>
              </a:ext>
            </a:extLst>
          </p:cNvPr>
          <p:cNvSpPr/>
          <p:nvPr/>
        </p:nvSpPr>
        <p:spPr>
          <a:xfrm>
            <a:off x="1928867" y="2498439"/>
            <a:ext cx="9178999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12000" algn="just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收集在烹饪过程中发生的安全事故，向家里的亲朋好友宣传烹饪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安全小知识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8A99C6E1-BBA7-4289-A27E-CC68EC377721}"/>
              </a:ext>
            </a:extLst>
          </p:cNvPr>
          <p:cNvGrpSpPr/>
          <p:nvPr/>
        </p:nvGrpSpPr>
        <p:grpSpPr>
          <a:xfrm>
            <a:off x="1133475" y="35779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34" name="Freeform 5">
              <a:extLst>
                <a:ext uri="{FF2B5EF4-FFF2-40B4-BE49-F238E27FC236}">
                  <a16:creationId xmlns="" xmlns:a16="http://schemas.microsoft.com/office/drawing/2014/main" id="{1E6FB4F1-822C-483B-A09F-4D3320C60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">
              <a:extLst>
                <a:ext uri="{FF2B5EF4-FFF2-40B4-BE49-F238E27FC236}">
                  <a16:creationId xmlns="" xmlns:a16="http://schemas.microsoft.com/office/drawing/2014/main" id="{947AFD10-C796-43D2-AC63-5DDECBCEA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7">
              <a:extLst>
                <a:ext uri="{FF2B5EF4-FFF2-40B4-BE49-F238E27FC236}">
                  <a16:creationId xmlns="" xmlns:a16="http://schemas.microsoft.com/office/drawing/2014/main" id="{4FFC4983-0748-4C88-AB4E-3CBD219600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8">
              <a:extLst>
                <a:ext uri="{FF2B5EF4-FFF2-40B4-BE49-F238E27FC236}">
                  <a16:creationId xmlns="" xmlns:a16="http://schemas.microsoft.com/office/drawing/2014/main" id="{151307BB-137F-448D-BDDD-40CC6B18EA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9">
              <a:extLst>
                <a:ext uri="{FF2B5EF4-FFF2-40B4-BE49-F238E27FC236}">
                  <a16:creationId xmlns="" xmlns:a16="http://schemas.microsoft.com/office/drawing/2014/main" id="{A6127834-8BFE-4603-9794-AFBCD2B428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0">
              <a:extLst>
                <a:ext uri="{FF2B5EF4-FFF2-40B4-BE49-F238E27FC236}">
                  <a16:creationId xmlns="" xmlns:a16="http://schemas.microsoft.com/office/drawing/2014/main" id="{97696F95-87E6-4977-95AB-7C7A25958B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8A99C6E1-BBA7-4289-A27E-CC68EC377721}"/>
              </a:ext>
            </a:extLst>
          </p:cNvPr>
          <p:cNvGrpSpPr/>
          <p:nvPr/>
        </p:nvGrpSpPr>
        <p:grpSpPr>
          <a:xfrm>
            <a:off x="1133475" y="49876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41" name="Freeform 5">
              <a:extLst>
                <a:ext uri="{FF2B5EF4-FFF2-40B4-BE49-F238E27FC236}">
                  <a16:creationId xmlns="" xmlns:a16="http://schemas.microsoft.com/office/drawing/2014/main" id="{1E6FB4F1-822C-483B-A09F-4D3320C60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6">
              <a:extLst>
                <a:ext uri="{FF2B5EF4-FFF2-40B4-BE49-F238E27FC236}">
                  <a16:creationId xmlns="" xmlns:a16="http://schemas.microsoft.com/office/drawing/2014/main" id="{947AFD10-C796-43D2-AC63-5DDECBCEA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7">
              <a:extLst>
                <a:ext uri="{FF2B5EF4-FFF2-40B4-BE49-F238E27FC236}">
                  <a16:creationId xmlns="" xmlns:a16="http://schemas.microsoft.com/office/drawing/2014/main" id="{4FFC4983-0748-4C88-AB4E-3CBD219600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8">
              <a:extLst>
                <a:ext uri="{FF2B5EF4-FFF2-40B4-BE49-F238E27FC236}">
                  <a16:creationId xmlns="" xmlns:a16="http://schemas.microsoft.com/office/drawing/2014/main" id="{151307BB-137F-448D-BDDD-40CC6B18EA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9">
              <a:extLst>
                <a:ext uri="{FF2B5EF4-FFF2-40B4-BE49-F238E27FC236}">
                  <a16:creationId xmlns="" xmlns:a16="http://schemas.microsoft.com/office/drawing/2014/main" id="{A6127834-8BFE-4603-9794-AFBCD2B428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0">
              <a:extLst>
                <a:ext uri="{FF2B5EF4-FFF2-40B4-BE49-F238E27FC236}">
                  <a16:creationId xmlns="" xmlns:a16="http://schemas.microsoft.com/office/drawing/2014/main" id="{97696F95-87E6-4977-95AB-7C7A25958B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588" y="3476692"/>
            <a:ext cx="2694277" cy="2845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107000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84">
            <a:extLst>
              <a:ext uri="{FF2B5EF4-FFF2-40B4-BE49-F238E27FC236}">
                <a16:creationId xmlns="" xmlns:a16="http://schemas.microsoft.com/office/drawing/2014/main" id="{D11A8895-C31F-4A26-9354-1BAD65FDF213}"/>
              </a:ext>
            </a:extLst>
          </p:cNvPr>
          <p:cNvSpPr txBox="1"/>
          <p:nvPr/>
        </p:nvSpPr>
        <p:spPr>
          <a:xfrm>
            <a:off x="5601011" y="3945235"/>
            <a:ext cx="3708089" cy="92333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algn="dist"/>
            <a:r>
              <a:rPr lang="zh-CN" altLang="en-US" sz="6000" dirty="0">
                <a:solidFill>
                  <a:srgbClr val="E53437"/>
                </a:solidFill>
                <a:latin typeface="微软雅黑 "/>
                <a:ea typeface="字魂35号-经典雅黑" panose="00000500000000000000" pitchFamily="2" charset="-122"/>
                <a:cs typeface="+mn-ea"/>
                <a:sym typeface="+mn-lt"/>
              </a:rPr>
              <a:t>感谢观看</a:t>
            </a:r>
          </a:p>
        </p:txBody>
      </p:sp>
    </p:spTree>
    <p:extLst>
      <p:ext uri="{BB962C8B-B14F-4D97-AF65-F5344CB8AC3E}">
        <p14:creationId xmlns:p14="http://schemas.microsoft.com/office/powerpoint/2010/main" val="3595643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717" y="2653259"/>
            <a:ext cx="3149164" cy="393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357798" y="1246004"/>
            <a:ext cx="810967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想一想</a:t>
            </a:r>
            <a:r>
              <a:rPr lang="zh-CN" altLang="en-US" sz="3600" dirty="0" smtClean="0"/>
              <a:t>：</a:t>
            </a:r>
            <a:endParaRPr lang="en-US" altLang="zh-CN" sz="3600" dirty="0" smtClean="0"/>
          </a:p>
          <a:p>
            <a:endParaRPr lang="en-US" altLang="zh-CN" sz="3600" dirty="0" smtClean="0"/>
          </a:p>
          <a:p>
            <a:pPr>
              <a:lnSpc>
                <a:spcPct val="20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出现烹饪火灾的原因有哪些？如何避免事故发生？</a:t>
            </a:r>
          </a:p>
          <a:p>
            <a:pPr>
              <a:lnSpc>
                <a:spcPct val="20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发生火灾如何处理？</a:t>
            </a:r>
          </a:p>
          <a:p>
            <a:pPr>
              <a:lnSpc>
                <a:spcPct val="20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烹饪不当会造成哪些事故？</a:t>
            </a:r>
          </a:p>
        </p:txBody>
      </p:sp>
    </p:spTree>
    <p:extLst>
      <p:ext uri="{BB962C8B-B14F-4D97-AF65-F5344CB8AC3E}">
        <p14:creationId xmlns:p14="http://schemas.microsoft.com/office/powerpoint/2010/main" val="123199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游戏机, 装饰品, 伞, 树&#10;&#10;描述已自动生成">
            <a:extLst>
              <a:ext uri="{FF2B5EF4-FFF2-40B4-BE49-F238E27FC236}">
                <a16:creationId xmlns="" xmlns:a16="http://schemas.microsoft.com/office/drawing/2014/main" id="{CEDC9F89-36E7-49D2-A79D-C88B5098C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43BFEB42-6FF8-4271-B968-1F00E3231EDF}"/>
              </a:ext>
            </a:extLst>
          </p:cNvPr>
          <p:cNvSpPr/>
          <p:nvPr/>
        </p:nvSpPr>
        <p:spPr>
          <a:xfrm>
            <a:off x="331562" y="342900"/>
            <a:ext cx="11521440" cy="6172200"/>
          </a:xfrm>
          <a:prstGeom prst="rect">
            <a:avLst/>
          </a:prstGeom>
          <a:solidFill>
            <a:srgbClr val="FBF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824418" y="1347512"/>
            <a:ext cx="4798048" cy="663125"/>
            <a:chOff x="5612777" y="971021"/>
            <a:chExt cx="4798048" cy="663125"/>
          </a:xfrm>
        </p:grpSpPr>
        <p:sp>
          <p:nvSpPr>
            <p:cNvPr id="2" name="矩形: 圆角 1">
              <a:extLst>
                <a:ext uri="{FF2B5EF4-FFF2-40B4-BE49-F238E27FC236}">
                  <a16:creationId xmlns="" xmlns:a16="http://schemas.microsoft.com/office/drawing/2014/main" id="{C6113065-5A20-43EB-A46B-402D9FCB9102}"/>
                </a:ext>
              </a:extLst>
            </p:cNvPr>
            <p:cNvSpPr/>
            <p:nvPr/>
          </p:nvSpPr>
          <p:spPr>
            <a:xfrm>
              <a:off x="6096000" y="1060881"/>
              <a:ext cx="4314825" cy="573265"/>
            </a:xfrm>
            <a:prstGeom prst="roundRect">
              <a:avLst/>
            </a:prstGeom>
            <a:ln>
              <a:solidFill>
                <a:srgbClr val="E93E34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6000"/>
              <a:r>
                <a:rPr lang="zh-CN" altLang="en-US" sz="2000" b="1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厨房安全问题有哪些</a:t>
              </a:r>
              <a:endParaRPr lang="zh-CN" altLang="zh-CN" sz="1400" kern="1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612777" y="9710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878559" y="2765875"/>
            <a:ext cx="4700529" cy="663125"/>
            <a:chOff x="5944340" y="2408121"/>
            <a:chExt cx="4700529" cy="663125"/>
          </a:xfrm>
        </p:grpSpPr>
        <p:sp>
          <p:nvSpPr>
            <p:cNvPr id="16" name="矩形: 圆角 15">
              <a:extLst>
                <a:ext uri="{FF2B5EF4-FFF2-40B4-BE49-F238E27FC236}">
                  <a16:creationId xmlns="" xmlns:a16="http://schemas.microsoft.com/office/drawing/2014/main" id="{46DF99EF-D972-474E-8B38-B9C442BBFD54}"/>
                </a:ext>
              </a:extLst>
            </p:cNvPr>
            <p:cNvSpPr/>
            <p:nvPr/>
          </p:nvSpPr>
          <p:spPr>
            <a:xfrm>
              <a:off x="6330044" y="2451602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6000"/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防范安全问题怎么做</a:t>
              </a:r>
              <a:endParaRPr lang="zh-CN" altLang="zh-CN" sz="1400" kern="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944340" y="24081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TextBox 59"/>
          <p:cNvSpPr txBox="1">
            <a:spLocks noChangeArrowheads="1"/>
          </p:cNvSpPr>
          <p:nvPr/>
        </p:nvSpPr>
        <p:spPr bwMode="auto">
          <a:xfrm>
            <a:off x="1534550" y="4673365"/>
            <a:ext cx="3312368" cy="9787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914377">
              <a:lnSpc>
                <a:spcPct val="120000"/>
              </a:lnSpc>
              <a:defRPr/>
            </a:pPr>
            <a:r>
              <a:rPr lang="zh-CN" altLang="en-US" sz="4800" b="1" kern="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en-US" altLang="zh-CN" sz="4000" b="1" kern="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kern="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| Contents</a:t>
            </a:r>
            <a:endParaRPr lang="en-US" altLang="ko-KR" sz="2800" kern="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20332" y="4172563"/>
            <a:ext cx="4702133" cy="663125"/>
            <a:chOff x="5730617" y="4897290"/>
            <a:chExt cx="4702133" cy="663125"/>
          </a:xfrm>
        </p:grpSpPr>
        <p:sp>
          <p:nvSpPr>
            <p:cNvPr id="17" name="矩形: 圆角 16">
              <a:extLst>
                <a:ext uri="{FF2B5EF4-FFF2-40B4-BE49-F238E27FC236}">
                  <a16:creationId xmlns="" xmlns:a16="http://schemas.microsoft.com/office/drawing/2014/main" id="{A121509D-B6BA-4E3F-A8EE-B3EAE8D1E2E9}"/>
                </a:ext>
              </a:extLst>
            </p:cNvPr>
            <p:cNvSpPr/>
            <p:nvPr/>
          </p:nvSpPr>
          <p:spPr>
            <a:xfrm>
              <a:off x="6117925" y="4987150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6000"/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应对安全问题这样做</a:t>
              </a:r>
              <a:endParaRPr lang="zh-CN" altLang="zh-CN" sz="1400" kern="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5106B76D-F745-4E5B-B8C4-BDB801B7DE55}"/>
                </a:ext>
              </a:extLst>
            </p:cNvPr>
            <p:cNvSpPr/>
            <p:nvPr/>
          </p:nvSpPr>
          <p:spPr>
            <a:xfrm>
              <a:off x="5730617" y="4897290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1" name="图片 20" descr="卡通人物&#10;&#10;描述已自动生成">
            <a:extLst>
              <a:ext uri="{FF2B5EF4-FFF2-40B4-BE49-F238E27FC236}">
                <a16:creationId xmlns="" xmlns:a16="http://schemas.microsoft.com/office/drawing/2014/main" id="{A3571D2D-AF85-4E82-8D1F-02921C6C0A9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7" r="14748" b="30974"/>
          <a:stretch/>
        </p:blipFill>
        <p:spPr>
          <a:xfrm>
            <a:off x="1534549" y="1347514"/>
            <a:ext cx="3312369" cy="3201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661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657" y="4632997"/>
            <a:ext cx="2107551" cy="190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2040889" y="1445581"/>
            <a:ext cx="9358209" cy="5685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火灾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，厨房内各种燃气和电器设备众多，极易发生火灾。</a:t>
            </a: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烫伤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，厨房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内的设备和用具都可能造成操作者严重的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烫伤。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刀伤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工作精力不集中，操作不规范，刀具维护不到位，工作区光线不足，随意摆放刀具等都是造成刀伤的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原因。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用电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，在厨房会使用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电饭煲、电磁炉等电器烹饪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食物，易造成用电安全。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食物安全，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指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食物中毒、食源性疾病、食品污染等源于食品，对人体健康有危害或者可能有危害的事故</a:t>
            </a: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……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873078" y="623248"/>
            <a:ext cx="6457112" cy="55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一、厨房安全问题有哪些</a:t>
            </a:r>
          </a:p>
        </p:txBody>
      </p:sp>
    </p:spTree>
    <p:extLst>
      <p:ext uri="{BB962C8B-B14F-4D97-AF65-F5344CB8AC3E}">
        <p14:creationId xmlns:p14="http://schemas.microsoft.com/office/powerpoint/2010/main" val="3284803344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68642" y="1149341"/>
            <a:ext cx="5109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  <a:sym typeface="Calibri" pitchFamily="34" charset="0"/>
              </a:rPr>
              <a:t>视频</a:t>
            </a:r>
            <a:r>
              <a:rPr lang="zh-CN" altLang="en-US" sz="2400" b="1" dirty="0" smtClean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  <a:sym typeface="Calibri" pitchFamily="34" charset="0"/>
              </a:rPr>
              <a:t>：错误的烹饪方式带来安全隐患</a:t>
            </a:r>
            <a:endParaRPr lang="zh-CN" altLang="en-US" sz="2400" b="1" dirty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3866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游戏机, 装饰品, 伞, 树&#10;&#10;描述已自动生成">
            <a:extLst>
              <a:ext uri="{FF2B5EF4-FFF2-40B4-BE49-F238E27FC236}">
                <a16:creationId xmlns="" xmlns:a16="http://schemas.microsoft.com/office/drawing/2014/main" id="{CEDC9F89-36E7-49D2-A79D-C88B5098C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43BFEB42-6FF8-4271-B968-1F00E3231EDF}"/>
              </a:ext>
            </a:extLst>
          </p:cNvPr>
          <p:cNvSpPr/>
          <p:nvPr/>
        </p:nvSpPr>
        <p:spPr>
          <a:xfrm>
            <a:off x="331470" y="354330"/>
            <a:ext cx="11521440" cy="6172200"/>
          </a:xfrm>
          <a:prstGeom prst="rect">
            <a:avLst/>
          </a:prstGeom>
          <a:solidFill>
            <a:srgbClr val="FBF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944340" y="1459450"/>
            <a:ext cx="4700529" cy="663125"/>
            <a:chOff x="5944340" y="1459450"/>
            <a:chExt cx="4700529" cy="663125"/>
          </a:xfrm>
        </p:grpSpPr>
        <p:sp>
          <p:nvSpPr>
            <p:cNvPr id="2" name="矩形: 圆角 1">
              <a:extLst>
                <a:ext uri="{FF2B5EF4-FFF2-40B4-BE49-F238E27FC236}">
                  <a16:creationId xmlns="" xmlns:a16="http://schemas.microsoft.com/office/drawing/2014/main" id="{C6113065-5A20-43EB-A46B-402D9FCB9102}"/>
                </a:ext>
              </a:extLst>
            </p:cNvPr>
            <p:cNvSpPr/>
            <p:nvPr/>
          </p:nvSpPr>
          <p:spPr>
            <a:xfrm>
              <a:off x="6330044" y="1489577"/>
              <a:ext cx="4314825" cy="573265"/>
            </a:xfrm>
            <a:prstGeom prst="roundRect">
              <a:avLst/>
            </a:prstGeom>
            <a:solidFill>
              <a:srgbClr val="E93E34"/>
            </a:solidFill>
            <a:ln>
              <a:solidFill>
                <a:srgbClr val="E93E34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6000"/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厨房安全问题有哪些</a:t>
              </a:r>
              <a:endParaRPr lang="zh-CN" altLang="zh-CN" sz="1400" kern="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944340" y="1459450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44340" y="2990124"/>
            <a:ext cx="4700529" cy="663125"/>
            <a:chOff x="5944340" y="2408121"/>
            <a:chExt cx="4700529" cy="663125"/>
          </a:xfrm>
        </p:grpSpPr>
        <p:sp>
          <p:nvSpPr>
            <p:cNvPr id="16" name="矩形: 圆角 15">
              <a:extLst>
                <a:ext uri="{FF2B5EF4-FFF2-40B4-BE49-F238E27FC236}">
                  <a16:creationId xmlns="" xmlns:a16="http://schemas.microsoft.com/office/drawing/2014/main" id="{46DF99EF-D972-474E-8B38-B9C442BBFD54}"/>
                </a:ext>
              </a:extLst>
            </p:cNvPr>
            <p:cNvSpPr/>
            <p:nvPr/>
          </p:nvSpPr>
          <p:spPr>
            <a:xfrm>
              <a:off x="6330044" y="2451602"/>
              <a:ext cx="4314825" cy="573265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6000"/>
              <a:r>
                <a:rPr lang="zh-CN" altLang="en-US" sz="2000" b="1" kern="1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防范安全问题怎么做</a:t>
              </a:r>
              <a:endParaRPr lang="zh-CN" altLang="zh-CN" sz="1400" kern="1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944340" y="24081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TextBox 59"/>
          <p:cNvSpPr txBox="1">
            <a:spLocks noChangeArrowheads="1"/>
          </p:cNvSpPr>
          <p:nvPr/>
        </p:nvSpPr>
        <p:spPr bwMode="auto">
          <a:xfrm>
            <a:off x="1534550" y="4673365"/>
            <a:ext cx="3312368" cy="9787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914377">
              <a:lnSpc>
                <a:spcPct val="120000"/>
              </a:lnSpc>
              <a:defRPr/>
            </a:pPr>
            <a:r>
              <a:rPr lang="zh-CN" altLang="en-US" sz="4800" b="1" kern="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en-US" altLang="zh-CN" sz="4000" b="1" kern="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kern="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| Contents</a:t>
            </a:r>
            <a:endParaRPr lang="en-US" altLang="ko-KR" sz="2800" kern="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44340" y="4520798"/>
            <a:ext cx="4700529" cy="663125"/>
            <a:chOff x="5944340" y="4520798"/>
            <a:chExt cx="4700529" cy="663125"/>
          </a:xfrm>
        </p:grpSpPr>
        <p:sp>
          <p:nvSpPr>
            <p:cNvPr id="17" name="矩形: 圆角 16">
              <a:extLst>
                <a:ext uri="{FF2B5EF4-FFF2-40B4-BE49-F238E27FC236}">
                  <a16:creationId xmlns="" xmlns:a16="http://schemas.microsoft.com/office/drawing/2014/main" id="{A121509D-B6BA-4E3F-A8EE-B3EAE8D1E2E9}"/>
                </a:ext>
              </a:extLst>
            </p:cNvPr>
            <p:cNvSpPr/>
            <p:nvPr/>
          </p:nvSpPr>
          <p:spPr>
            <a:xfrm>
              <a:off x="6330044" y="4549058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6000"/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应对安全问题这样做</a:t>
              </a:r>
              <a:endParaRPr lang="zh-CN" altLang="zh-CN" sz="1400" kern="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5106B76D-F745-4E5B-B8C4-BDB801B7DE55}"/>
                </a:ext>
              </a:extLst>
            </p:cNvPr>
            <p:cNvSpPr/>
            <p:nvPr/>
          </p:nvSpPr>
          <p:spPr>
            <a:xfrm>
              <a:off x="5944340" y="4520798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1" name="图片 20" descr="卡通人物&#10;&#10;描述已自动生成">
            <a:extLst>
              <a:ext uri="{FF2B5EF4-FFF2-40B4-BE49-F238E27FC236}">
                <a16:creationId xmlns="" xmlns:a16="http://schemas.microsoft.com/office/drawing/2014/main" id="{A3571D2D-AF85-4E82-8D1F-02921C6C0A9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7" r="14748" b="30974"/>
          <a:stretch/>
        </p:blipFill>
        <p:spPr>
          <a:xfrm>
            <a:off x="1534549" y="1347514"/>
            <a:ext cx="3312369" cy="3201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082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1543" y="1214203"/>
            <a:ext cx="2903720" cy="4355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73968" y="2323474"/>
            <a:ext cx="572464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b="1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  <a:sym typeface="Calibri" pitchFamily="34" charset="0"/>
              </a:rPr>
              <a:t>议一议：</a:t>
            </a:r>
            <a:endParaRPr lang="en-US" altLang="zh-CN" sz="3000" b="1" dirty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  <a:sym typeface="Calibri" pitchFamily="34" charset="0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如何防止安全事故的发生？</a:t>
            </a:r>
          </a:p>
        </p:txBody>
      </p:sp>
    </p:spTree>
    <p:extLst>
      <p:ext uri="{BB962C8B-B14F-4D97-AF65-F5344CB8AC3E}">
        <p14:creationId xmlns:p14="http://schemas.microsoft.com/office/powerpoint/2010/main" val="290590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99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5543" y="2026761"/>
            <a:ext cx="2942167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8" name="文本框 100"/>
          <p:cNvSpPr txBox="1">
            <a:spLocks noChangeArrowheads="1"/>
          </p:cNvSpPr>
          <p:nvPr/>
        </p:nvSpPr>
        <p:spPr bwMode="auto">
          <a:xfrm>
            <a:off x="-168278" y="3755353"/>
            <a:ext cx="6773335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301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zh-CN" dirty="0">
                <a:ea typeface="仿宋" pitchFamily="49" charset="-122"/>
              </a:rPr>
              <a:t>定期检查燃气开关</a:t>
            </a:r>
            <a:endParaRPr lang="zh-CN" altLang="en-US" dirty="0">
              <a:ea typeface="仿宋" pitchFamily="49" charset="-122"/>
            </a:endParaRPr>
          </a:p>
        </p:txBody>
      </p:sp>
      <p:pic>
        <p:nvPicPr>
          <p:cNvPr id="14339" name="图片 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5057" y="2026761"/>
            <a:ext cx="3448051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文本框 101"/>
          <p:cNvSpPr txBox="1">
            <a:spLocks noChangeArrowheads="1"/>
          </p:cNvSpPr>
          <p:nvPr/>
        </p:nvSpPr>
        <p:spPr bwMode="auto">
          <a:xfrm>
            <a:off x="5317065" y="3636486"/>
            <a:ext cx="6024033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301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zh-CN" dirty="0">
                <a:ea typeface="仿宋" pitchFamily="49" charset="-122"/>
              </a:rPr>
              <a:t>及时关闭燃气阀门</a:t>
            </a:r>
            <a:endParaRPr lang="zh-CN" altLang="en-US" dirty="0">
              <a:ea typeface="仿宋" pitchFamily="49" charset="-122"/>
            </a:endParaRPr>
          </a:p>
        </p:txBody>
      </p:sp>
      <p:pic>
        <p:nvPicPr>
          <p:cNvPr id="14341" name="图片 5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8408" y="4188070"/>
            <a:ext cx="3314700" cy="161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文本框 104"/>
          <p:cNvSpPr txBox="1">
            <a:spLocks noChangeArrowheads="1"/>
          </p:cNvSpPr>
          <p:nvPr/>
        </p:nvSpPr>
        <p:spPr bwMode="auto">
          <a:xfrm>
            <a:off x="1680634" y="3808414"/>
            <a:ext cx="6773333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58775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>
                <a:latin typeface="宋体" pitchFamily="2" charset="-122"/>
              </a:rPr>
              <a:t>     </a:t>
            </a:r>
            <a:endParaRPr lang="en-US" altLang="en-US">
              <a:latin typeface="宋体" pitchFamily="2" charset="-122"/>
            </a:endParaRPr>
          </a:p>
        </p:txBody>
      </p:sp>
      <p:pic>
        <p:nvPicPr>
          <p:cNvPr id="14343" name="图片 6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267" y="4281732"/>
            <a:ext cx="3039533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4" name="文本框 105"/>
          <p:cNvSpPr txBox="1">
            <a:spLocks noChangeArrowheads="1"/>
          </p:cNvSpPr>
          <p:nvPr/>
        </p:nvSpPr>
        <p:spPr bwMode="auto">
          <a:xfrm>
            <a:off x="854579" y="5978236"/>
            <a:ext cx="9876367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301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zh-CN" dirty="0">
                <a:ea typeface="仿宋" pitchFamily="49" charset="-122"/>
              </a:rPr>
              <a:t>人走火灭</a:t>
            </a:r>
            <a:r>
              <a:rPr lang="en-US" altLang="zh-CN" dirty="0">
                <a:latin typeface="仿宋" pitchFamily="49" charset="-122"/>
              </a:rPr>
              <a:t>                           </a:t>
            </a:r>
            <a:r>
              <a:rPr lang="zh-CN" altLang="zh-CN" dirty="0">
                <a:ea typeface="仿宋" pitchFamily="49" charset="-122"/>
              </a:rPr>
              <a:t>注意通风                            </a:t>
            </a:r>
            <a:endParaRPr lang="zh-CN" altLang="en-US" dirty="0">
              <a:ea typeface="仿宋" pitchFamily="49" charset="-122"/>
            </a:endParaRPr>
          </a:p>
        </p:txBody>
      </p:sp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1112920" y="623248"/>
            <a:ext cx="5302869" cy="55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二、防范安全问题怎么做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222734" y="144395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  <a:sym typeface="Calibri" pitchFamily="34" charset="0"/>
              </a:rPr>
              <a:t>防止火灾</a:t>
            </a:r>
          </a:p>
        </p:txBody>
      </p:sp>
    </p:spTree>
    <p:extLst>
      <p:ext uri="{BB962C8B-B14F-4D97-AF65-F5344CB8AC3E}">
        <p14:creationId xmlns:p14="http://schemas.microsoft.com/office/powerpoint/2010/main" val="296026085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cfe325ac88af4cb1e315171a86c19382325f4f"/>
</p:tagLst>
</file>

<file path=ppt/theme/theme1.xml><?xml version="1.0" encoding="utf-8"?>
<a:theme xmlns:a="http://schemas.openxmlformats.org/drawingml/2006/main" name="Office 主题">
  <a:themeElements>
    <a:clrScheme name="自定义 22">
      <a:dk1>
        <a:srgbClr val="1F1F1F"/>
      </a:dk1>
      <a:lt1>
        <a:srgbClr val="FFFFFF"/>
      </a:lt1>
      <a:dk2>
        <a:srgbClr val="7F7F7F"/>
      </a:dk2>
      <a:lt2>
        <a:srgbClr val="D8D8D8"/>
      </a:lt2>
      <a:accent1>
        <a:srgbClr val="AD1818"/>
      </a:accent1>
      <a:accent2>
        <a:srgbClr val="6C6C6C"/>
      </a:accent2>
      <a:accent3>
        <a:srgbClr val="589AD6"/>
      </a:accent3>
      <a:accent4>
        <a:srgbClr val="EA6E22"/>
      </a:accent4>
      <a:accent5>
        <a:srgbClr val="7F7F7F"/>
      </a:accent5>
      <a:accent6>
        <a:srgbClr val="B75011"/>
      </a:accent6>
      <a:hlink>
        <a:srgbClr val="AD1818"/>
      </a:hlink>
      <a:folHlink>
        <a:srgbClr val="7F6000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6484</TotalTime>
  <Words>1476</Words>
  <Application>Microsoft Office PowerPoint</Application>
  <PresentationFormat>自定义</PresentationFormat>
  <Paragraphs>105</Paragraphs>
  <Slides>21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</cp:lastModifiedBy>
  <cp:revision>22</cp:revision>
  <dcterms:created xsi:type="dcterms:W3CDTF">2014-10-29T09:18:14Z</dcterms:created>
  <dcterms:modified xsi:type="dcterms:W3CDTF">2023-10-14T14:20:38Z</dcterms:modified>
</cp:coreProperties>
</file>